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8" r:id="rId2"/>
    <p:sldId id="269" r:id="rId3"/>
    <p:sldId id="270" r:id="rId4"/>
    <p:sldId id="271" r:id="rId5"/>
    <p:sldId id="272" r:id="rId6"/>
    <p:sldId id="273" r:id="rId7"/>
    <p:sldId id="267" r:id="rId8"/>
    <p:sldId id="265" r:id="rId9"/>
    <p:sldId id="257" r:id="rId10"/>
    <p:sldId id="258" r:id="rId11"/>
    <p:sldId id="264" r:id="rId12"/>
    <p:sldId id="259" r:id="rId13"/>
    <p:sldId id="286" r:id="rId14"/>
    <p:sldId id="287" r:id="rId15"/>
    <p:sldId id="288" r:id="rId16"/>
    <p:sldId id="284" r:id="rId17"/>
    <p:sldId id="279" r:id="rId18"/>
    <p:sldId id="280" r:id="rId19"/>
    <p:sldId id="281" r:id="rId20"/>
    <p:sldId id="282" r:id="rId21"/>
    <p:sldId id="275" r:id="rId22"/>
    <p:sldId id="285" r:id="rId23"/>
    <p:sldId id="266" r:id="rId24"/>
    <p:sldId id="283" r:id="rId25"/>
    <p:sldId id="289" r:id="rId26"/>
    <p:sldId id="290" r:id="rId27"/>
    <p:sldId id="291" r:id="rId28"/>
    <p:sldId id="292" r:id="rId29"/>
    <p:sldId id="293" r:id="rId30"/>
    <p:sldId id="262" r:id="rId31"/>
    <p:sldId id="294" r:id="rId32"/>
    <p:sldId id="295" r:id="rId33"/>
    <p:sldId id="296" r:id="rId34"/>
    <p:sldId id="297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>
        <p:scale>
          <a:sx n="50" d="100"/>
          <a:sy n="50" d="100"/>
        </p:scale>
        <p:origin x="2622" y="18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56653-0865-4288-81D6-9174CA6F8BC0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92958-EC8E-475B-9C43-0B0B822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7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51A5-7AAB-4C60-BBCE-C501EA5E34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Intensive sampling in space and time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3184-A948-4315-B86D-A1C97996DC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72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3184-A948-4315-B86D-A1C97996DC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73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 the summer of 2006 all GM were removed from 1/2 of each access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 the other 1/2 GM remains at ambient densities &amp; undergoes it normal pop dynamics.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barrier is erected to prevent seed dispersal between the 1/2s of each plot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-&amp; each spring all seedling that emerge from the seed bank are removed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-Using the data from 2006-2013, I have been using longitudinal statistical models to understand how deer 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Alliaria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impact the vital rates &amp; pop characteristics of these 3 spp.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 want to know how the continued exclusion of deer affects Trillium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compare the rapid response of Trillium to other natives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wan to know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Alliaria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deer brought onto the scene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influence vital rates &amp; pop dynamics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3184-A948-4315-B86D-A1C97996DC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5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 the summer of 2006 all GM were removed from 1/2 of each access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 the other 1/2 GM remains at ambient densities &amp; undergoes it normal pop dynamics. 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barrier is erected to prevent seed dispersal between the 1/2s of each plot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-&amp; each spring all seedling that emerge from the seed bank are removed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-Using the data from 2006-2013, I have been using longitudinal statistical models to understand how deer 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Alliaria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impact the vital rates &amp; pop characteristics of these 3 spp.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 want to know how the continued exclusion of deer affects Trillium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compare the rapid response of Trillium to other natives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wan to know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Alliaria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deer brought onto the scene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influence vital rates &amp; pop dynamics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3184-A948-4315-B86D-A1C97996DC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94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51A5-7AAB-4C60-BBCE-C501EA5E34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17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51A5-7AAB-4C60-BBCE-C501EA5E34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9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B65ECA-5834-4863-94D4-D9EA9BB124F0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40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6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news, and a big</a:t>
            </a:r>
            <a:r>
              <a:rPr lang="en-US" baseline="0" dirty="0" smtClean="0"/>
              <a:t>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F3184-A948-4315-B86D-A1C97996DC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7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of the 1</a:t>
            </a:r>
            <a:r>
              <a:rPr lang="en-US" baseline="30000" dirty="0" smtClean="0"/>
              <a:t>st</a:t>
            </a:r>
            <a:r>
              <a:rPr lang="en-US" dirty="0" smtClean="0"/>
              <a:t> things I saw when I walked into the lab: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studied impacts</a:t>
            </a:r>
            <a:r>
              <a:rPr lang="en-US" baseline="0" dirty="0" smtClean="0"/>
              <a:t> of deer at a site TT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At the landscape scale deer were relatively low abundance in the early 1980s, increased in late 1980s, with obvious impacts on the plant community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Arial</a:t>
            </a:r>
            <a:r>
              <a:rPr lang="en-US" baseline="0" dirty="0" smtClean="0"/>
              <a:t> surveys in the 1990s and early 00s validated these estimates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http://vet.uga.edu/scwds/range-maps</a:t>
            </a:r>
          </a:p>
          <a:p>
            <a:r>
              <a:rPr lang="en-US" dirty="0" smtClean="0"/>
              <a:t>*Now estimates to be 30-45 by QDMA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29434-FC2A-4678-84C7-5DA42C93F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"Ranunculus </a:t>
            </a:r>
            <a:r>
              <a:rPr lang="en-US" dirty="0" err="1" smtClean="0"/>
              <a:t>ficaria</a:t>
            </a:r>
            <a:r>
              <a:rPr lang="en-US" dirty="0" smtClean="0"/>
              <a:t>, Fox Chapel, 2015-04-18, 01" by Cbaile19 - Own work. Licensed under CC0 via Commons - https://commons.wikimedia.org/wiki/File:Ranunculus_ficaria,_Fox_Chapel,_2015-04-18,_01.jpg#/media/File:Ranunculus_ficaria,_Fox_Chapel,_2015-04-18,_01.jpg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studied impacts</a:t>
            </a:r>
            <a:r>
              <a:rPr lang="en-US" baseline="0" dirty="0" smtClean="0"/>
              <a:t> of deer at a site TT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At the landscape scale deer were relatively low abundance in the early 1980s, increased in late 1980s, with obvious impacts on the plant community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Arial</a:t>
            </a:r>
            <a:r>
              <a:rPr lang="en-US" baseline="0" dirty="0" smtClean="0"/>
              <a:t> surveys in the 1990s and early 00s validated these estimates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http://vet.uga.edu/scwds/range-maps</a:t>
            </a:r>
          </a:p>
          <a:p>
            <a:r>
              <a:rPr lang="en-US" dirty="0" smtClean="0"/>
              <a:t>*Now estimates to be 30-45 by QDMA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29434-FC2A-4678-84C7-5DA42C93F3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5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studied impacts</a:t>
            </a:r>
            <a:r>
              <a:rPr lang="en-US" baseline="0" dirty="0" smtClean="0"/>
              <a:t> of deer at a site TT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At the landscape scale deer were relatively low abundance in the early 1980s, increased in late 1980s, with obvious impacts on the plant community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Arial</a:t>
            </a:r>
            <a:r>
              <a:rPr lang="en-US" baseline="0" dirty="0" smtClean="0"/>
              <a:t> surveys in the 1990s and early 00s validated these estimates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http://vet.uga.edu/scwds/range-maps</a:t>
            </a:r>
          </a:p>
          <a:p>
            <a:r>
              <a:rPr lang="en-US" dirty="0" smtClean="0"/>
              <a:t>*Now estimates to be 30-45 by QDMA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29434-FC2A-4678-84C7-5DA42C93F3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5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A0810F-EC65-4F36-8CC9-13A9AAEE1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19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5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4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4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9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0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2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5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3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3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D5AE5-2E7B-48B9-8850-26B35D232648}" type="datetimeFigureOut">
              <a:rPr lang="en-US" smtClean="0"/>
              <a:t>8/23/2016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A23B1-94A9-4713-A230-00409ED8A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3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46.pn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gif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gif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gif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gif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b="1" dirty="0" smtClean="0">
                <a:latin typeface="Helvetica" panose="020B0604020202020204" pitchFamily="34" charset="0"/>
                <a:ea typeface="ＭＳ Ｐゴシック" panose="020B0600070205080204" pitchFamily="34" charset="-128"/>
              </a:rPr>
              <a:t>Introduction to statistics</a:t>
            </a:r>
            <a:br>
              <a:rPr lang="en-US" b="1" dirty="0" smtClean="0">
                <a:latin typeface="Helvetica" panose="020B0604020202020204" pitchFamily="34" charset="0"/>
                <a:ea typeface="ＭＳ Ｐゴシック" panose="020B0600070205080204" pitchFamily="34" charset="-128"/>
              </a:rPr>
            </a:br>
            <a:endParaRPr 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i="1" dirty="0" smtClean="0">
                <a:solidFill>
                  <a:srgbClr val="FF0000"/>
                </a:solidFill>
                <a:ea typeface="ＭＳ Ｐゴシック" panose="020B0600070205080204" pitchFamily="34" charset="-128"/>
              </a:rPr>
              <a:t>Statistics</a:t>
            </a:r>
            <a:r>
              <a:rPr lang="en-US" dirty="0" smtClean="0">
                <a:ea typeface="ＭＳ Ｐゴシック" panose="020B0600070205080204" pitchFamily="34" charset="-128"/>
              </a:rPr>
              <a:t> are "a quantitative technology for empirical science; it is a logic and methodology for the measurement of </a:t>
            </a:r>
            <a:r>
              <a:rPr lang="en-US" i="1" dirty="0" smtClean="0">
                <a:ea typeface="ＭＳ Ｐゴシック" panose="020B0600070205080204" pitchFamily="34" charset="-128"/>
              </a:rPr>
              <a:t>uncertainty</a:t>
            </a:r>
            <a:r>
              <a:rPr lang="en-US" dirty="0" smtClean="0">
                <a:ea typeface="ＭＳ Ｐゴシック" panose="020B0600070205080204" pitchFamily="34" charset="-128"/>
              </a:rPr>
              <a:t> and for an examination of that uncertainty."</a:t>
            </a:r>
            <a:br>
              <a:rPr lang="en-US" dirty="0" smtClean="0">
                <a:ea typeface="ＭＳ Ｐゴシック" panose="020B0600070205080204" pitchFamily="34" charset="-128"/>
              </a:rPr>
            </a:br>
            <a:r>
              <a:rPr lang="en-US" dirty="0" smtClean="0">
                <a:ea typeface="ＭＳ Ｐゴシック" panose="020B0600070205080204" pitchFamily="34" charset="-128"/>
              </a:rPr>
              <a:t/>
            </a:r>
            <a:br>
              <a:rPr lang="en-US" dirty="0" smtClean="0">
                <a:ea typeface="ＭＳ Ｐゴシック" panose="020B0600070205080204" pitchFamily="34" charset="-128"/>
              </a:rPr>
            </a:br>
            <a:r>
              <a:rPr lang="en-US" dirty="0" smtClean="0">
                <a:ea typeface="ＭＳ Ｐゴシック" panose="020B0600070205080204" pitchFamily="34" charset="-128"/>
              </a:rPr>
              <a:t>The key word here is "uncertainty."  Statistics become necessary when observations are variable.</a:t>
            </a:r>
            <a:br>
              <a:rPr lang="en-US" dirty="0" smtClean="0">
                <a:ea typeface="ＭＳ Ｐゴシック" panose="020B0600070205080204" pitchFamily="34" charset="-128"/>
              </a:rPr>
            </a:br>
            <a:endParaRPr 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102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9927" y="478229"/>
            <a:ext cx="12146311" cy="4476325"/>
            <a:chOff x="755220" y="-6798249"/>
            <a:chExt cx="11995952" cy="4420912"/>
          </a:xfrm>
        </p:grpSpPr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139" y="-6797257"/>
              <a:ext cx="5892032" cy="4419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20" y="-6797257"/>
              <a:ext cx="5852584" cy="438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55220" y="-6798249"/>
              <a:ext cx="11995952" cy="577536"/>
            </a:xfrm>
            <a:prstGeom prst="rect">
              <a:avLst/>
            </a:prstGeom>
            <a:solidFill>
              <a:schemeClr val="accent6">
                <a:lumMod val="75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May 1989                                               May 1992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0" y="-61997"/>
            <a:ext cx="12192000" cy="584775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My system</a:t>
            </a:r>
            <a:r>
              <a:rPr lang="en-US" sz="3200" dirty="0" smtClean="0"/>
              <a:t>: Trillium Trail near Pittsburgh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-5440680" y="3727332"/>
            <a:ext cx="554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: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9618" y="5323886"/>
            <a:ext cx="11501269" cy="1386291"/>
            <a:chOff x="209618" y="5354751"/>
            <a:chExt cx="10641302" cy="1282636"/>
          </a:xfrm>
        </p:grpSpPr>
        <p:pic>
          <p:nvPicPr>
            <p:cNvPr id="27" name="47d1670f-cd38-45b0-9be9-7a7a851c83c8" descr="08AEB7D3-A33D-4FEE-AFC0-F87A84B4A7D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18" y="5354751"/>
              <a:ext cx="1571449" cy="1257160"/>
            </a:xfrm>
            <a:prstGeom prst="rect">
              <a:avLst/>
            </a:prstGeom>
            <a:noFill/>
            <a:ln w="57150">
              <a:solidFill>
                <a:schemeClr val="accent4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 descr="http://kaliszlab.weebly.com/uploads/2/5/1/2/25120034/87780_orig.jp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26305" y="5369972"/>
              <a:ext cx="1524005" cy="1241939"/>
            </a:xfrm>
            <a:prstGeom prst="rect">
              <a:avLst/>
            </a:prstGeom>
            <a:noFill/>
            <a:ln w="57150">
              <a:solidFill>
                <a:schemeClr val="accent4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Polygonatum biflorum (Smooth solomon's seal) #32611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30615" y="5362718"/>
              <a:ext cx="1546142" cy="1249193"/>
            </a:xfrm>
            <a:prstGeom prst="rect">
              <a:avLst/>
            </a:prstGeom>
            <a:noFill/>
            <a:ln w="57150">
              <a:solidFill>
                <a:schemeClr val="accent4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://kaliszlab.weebly.com/uploads/2/5/1/2/25120034/3559057_orig.jpg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299858" y="5369972"/>
              <a:ext cx="961494" cy="125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Maianthemum canadense-Rum River Nature Area.jp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10900" y="5358732"/>
              <a:ext cx="1546976" cy="1278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Geranium maculatum Leatherwood Lake.jp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8264082" y="5189511"/>
              <a:ext cx="1267412" cy="1628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https://upload.wikimedia.org/wikipedia/commons/thumb/c/cf/Bloodroot-apr-2010-clasping-leaves.jpg/1024px-Bloodroot-apr-2010-clasping-leaves.jpg"/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37699" y="5369972"/>
              <a:ext cx="1013221" cy="1267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894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22395" y="4029037"/>
            <a:ext cx="4421282" cy="2717027"/>
            <a:chOff x="424878" y="233299"/>
            <a:chExt cx="5077326" cy="3120190"/>
          </a:xfrm>
        </p:grpSpPr>
        <p:pic>
          <p:nvPicPr>
            <p:cNvPr id="4" name="Picture 2" descr="http://vet.uga.edu/population_health_files/scwds-150wtdeer82-2012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4878" y="233299"/>
              <a:ext cx="5077326" cy="3120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72079" y="2062553"/>
              <a:ext cx="1138989" cy="109888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54334" y="479007"/>
            <a:ext cx="9797642" cy="4779354"/>
            <a:chOff x="755220" y="-6797257"/>
            <a:chExt cx="12506199" cy="6100605"/>
          </a:xfrm>
        </p:grpSpPr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9386" y="-5116572"/>
              <a:ext cx="5892033" cy="4419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20" y="-6797257"/>
              <a:ext cx="5852584" cy="438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369386" y="-5138253"/>
              <a:ext cx="5892032" cy="589292"/>
            </a:xfrm>
            <a:prstGeom prst="rect">
              <a:avLst/>
            </a:prstGeom>
            <a:solidFill>
              <a:schemeClr val="accent6">
                <a:lumMod val="75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May 1992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69802" y="4029037"/>
            <a:ext cx="920186" cy="4975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1982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-61997"/>
            <a:ext cx="12192000" cy="584775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My system: Trillium Trail near Pittsburgh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-125785" y="1253442"/>
            <a:ext cx="17481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Deer Impacts: Trillium Trail</a:t>
            </a:r>
            <a:endParaRPr lang="en-US" sz="2500" dirty="0"/>
          </a:p>
        </p:txBody>
      </p:sp>
      <p:sp>
        <p:nvSpPr>
          <p:cNvPr id="28" name="TextBox 27"/>
          <p:cNvSpPr txBox="1"/>
          <p:nvPr/>
        </p:nvSpPr>
        <p:spPr>
          <a:xfrm>
            <a:off x="-51878" y="4442753"/>
            <a:ext cx="17481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Deer Abundance Allegheny Co.</a:t>
            </a:r>
            <a:endParaRPr lang="en-US" sz="2500" dirty="0"/>
          </a:p>
        </p:txBody>
      </p:sp>
      <p:sp>
        <p:nvSpPr>
          <p:cNvPr id="25" name="Rectangle 24"/>
          <p:cNvSpPr/>
          <p:nvPr/>
        </p:nvSpPr>
        <p:spPr>
          <a:xfrm>
            <a:off x="-1" y="438255"/>
            <a:ext cx="6364355" cy="637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3667" y="781135"/>
            <a:ext cx="2582808" cy="2571067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17410" name="Picture 2" descr="https://upload.wikimedia.org/wikipedia/commons/thumb/5/5f/Ranunculus_ficaria%2C_Fox_Chapel%2C_2015-04-18%2C_01.jpg/1920px-Ranunculus_ficaria%2C_Fox_Chapel%2C_2015-04-18%2C_01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93" y="819304"/>
            <a:ext cx="3339271" cy="2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17412" name="Picture 4" descr="https://upload.wikimedia.org/wikipedia/commons/thumb/d/d2/Microstegium_vimineum.JPG/1920px-Microstegium_vimineum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58" y="3449821"/>
            <a:ext cx="3333306" cy="250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Garlic Mustard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38579" y="3500385"/>
            <a:ext cx="2630882" cy="2393460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2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5400000">
            <a:off x="10067810" y="5185369"/>
            <a:ext cx="2479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vet.uga.edu/</a:t>
            </a:r>
            <a:r>
              <a:rPr lang="en-US" sz="1400" dirty="0" err="1" smtClean="0"/>
              <a:t>scwds</a:t>
            </a:r>
            <a:r>
              <a:rPr lang="en-US" sz="1400" dirty="0" smtClean="0"/>
              <a:t>/range-maps</a:t>
            </a:r>
            <a:endParaRPr lang="en-US" sz="1400" dirty="0"/>
          </a:p>
        </p:txBody>
      </p:sp>
      <p:grpSp>
        <p:nvGrpSpPr>
          <p:cNvPr id="2" name="Group 1"/>
          <p:cNvGrpSpPr/>
          <p:nvPr/>
        </p:nvGrpSpPr>
        <p:grpSpPr>
          <a:xfrm>
            <a:off x="1622395" y="4029037"/>
            <a:ext cx="4421282" cy="2717027"/>
            <a:chOff x="424878" y="233299"/>
            <a:chExt cx="5077326" cy="3120190"/>
          </a:xfrm>
        </p:grpSpPr>
        <p:pic>
          <p:nvPicPr>
            <p:cNvPr id="4" name="Picture 2" descr="http://vet.uga.edu/population_health_files/scwds-150wtdeer82-2012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24878" y="233299"/>
              <a:ext cx="5077326" cy="3120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72079" y="2062553"/>
              <a:ext cx="1138989" cy="109888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36629" y="4007163"/>
            <a:ext cx="4662588" cy="2780791"/>
            <a:chOff x="5980167" y="340896"/>
            <a:chExt cx="5083722" cy="3031958"/>
          </a:xfrm>
        </p:grpSpPr>
        <p:pic>
          <p:nvPicPr>
            <p:cNvPr id="5" name="Picture 2" descr="http://vet.uga.edu/population_health_files/scwds-150wtdeer88-2012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80167" y="340896"/>
              <a:ext cx="5083722" cy="3031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207133" y="2073734"/>
              <a:ext cx="1138990" cy="1098884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2" descr="http://vet.uga.edu/population_health_files/scwds-150wtdeer82-2012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01"/>
          <a:stretch/>
        </p:blipFill>
        <p:spPr bwMode="auto">
          <a:xfrm>
            <a:off x="4749421" y="5540991"/>
            <a:ext cx="1965278" cy="120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54334" y="478230"/>
            <a:ext cx="9397903" cy="3463444"/>
            <a:chOff x="755220" y="-6798249"/>
            <a:chExt cx="11995952" cy="4420912"/>
          </a:xfrm>
        </p:grpSpPr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139" y="-6797257"/>
              <a:ext cx="5892032" cy="4419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220" y="-6797257"/>
              <a:ext cx="5852584" cy="438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55220" y="-6798249"/>
              <a:ext cx="11995952" cy="746436"/>
            </a:xfrm>
            <a:prstGeom prst="rect">
              <a:avLst/>
            </a:prstGeom>
            <a:solidFill>
              <a:schemeClr val="accent6">
                <a:lumMod val="75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May 1989                                     May 1992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69802" y="4029037"/>
            <a:ext cx="920186" cy="4975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1982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418628" y="4003374"/>
            <a:ext cx="104995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1988</a:t>
            </a:r>
            <a:endParaRPr lang="en-US" sz="2800" b="1" dirty="0"/>
          </a:p>
        </p:txBody>
      </p:sp>
      <p:pic>
        <p:nvPicPr>
          <p:cNvPr id="6" name="Picture 2" descr="http://vet.uga.edu/population_health_files/scwds-150wtdeer82-2012.jp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21922" y="5590360"/>
            <a:ext cx="1177295" cy="119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-51878" y="4442753"/>
            <a:ext cx="17481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/>
              <a:t>Deer Abundance </a:t>
            </a:r>
            <a:r>
              <a:rPr lang="en-US" sz="2500" b="1" dirty="0" smtClean="0"/>
              <a:t>SW PA</a:t>
            </a:r>
            <a:endParaRPr lang="en-US" sz="2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-125785" y="1253442"/>
            <a:ext cx="17481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/>
              <a:t>Deer Impacts at Trillium Trail</a:t>
            </a:r>
            <a:endParaRPr lang="en-US" sz="25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-61997"/>
            <a:ext cx="12192000" cy="584775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Cause of changes in forest are superficially simple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9086430" y="4119587"/>
            <a:ext cx="196580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*Now </a:t>
            </a:r>
            <a:r>
              <a:rPr lang="en-US" dirty="0" smtClean="0"/>
              <a:t>estimated </a:t>
            </a:r>
            <a:r>
              <a:rPr lang="en-US" dirty="0"/>
              <a:t>to be 30-45 by QDMA</a:t>
            </a:r>
          </a:p>
        </p:txBody>
      </p:sp>
    </p:spTree>
    <p:extLst>
      <p:ext uri="{BB962C8B-B14F-4D97-AF65-F5344CB8AC3E}">
        <p14:creationId xmlns:p14="http://schemas.microsoft.com/office/powerpoint/2010/main" val="36875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herthollowfarm.com/wp/wp-content/uploads/2016/04/exclosur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202" y="0"/>
            <a:ext cx="9080498" cy="68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92202" y="6441042"/>
            <a:ext cx="76676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http://cherthollowfarm.com/2016/04/are-deer-bad-for-songbirds/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05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ika deer exclosure in Jap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775" y="134937"/>
            <a:ext cx="9112250" cy="659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2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er exclosure in Pacific Northw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3400" y="-1"/>
            <a:ext cx="8996084" cy="67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5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086975" cy="2387600"/>
          </a:xfrm>
        </p:spPr>
        <p:txBody>
          <a:bodyPr/>
          <a:lstStyle/>
          <a:p>
            <a:r>
              <a:rPr lang="en-US" dirty="0" smtClean="0"/>
              <a:t>The role of statistics in this research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10086975" cy="1655762"/>
          </a:xfrm>
        </p:spPr>
        <p:txBody>
          <a:bodyPr/>
          <a:lstStyle/>
          <a:p>
            <a:r>
              <a:rPr lang="en-US" dirty="0" smtClean="0"/>
              <a:t>(or why you do actually need  PhD to show that deer eating things is bad for them)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5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30884" y="0"/>
            <a:ext cx="4995623" cy="6858000"/>
            <a:chOff x="2411638" y="0"/>
            <a:chExt cx="4995623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11638" y="0"/>
              <a:ext cx="4995623" cy="68580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 rot="1702240">
              <a:off x="3068263" y="2033394"/>
              <a:ext cx="4192307" cy="2352675"/>
            </a:xfrm>
            <a:prstGeom prst="ellipse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47d1670f-cd38-45b0-9be9-7a7a851c83c8" descr="08AEB7D3-A33D-4FEE-AFC0-F87A84B4A7D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7280" y="4295272"/>
            <a:ext cx="1571449" cy="1257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http://kaliszlab.weebly.com/uploads/2/5/1/2/25120034/87780_orig.jp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59"/>
          <a:stretch/>
        </p:blipFill>
        <p:spPr bwMode="auto">
          <a:xfrm>
            <a:off x="8886588" y="4302881"/>
            <a:ext cx="1623016" cy="124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www.hardwoodgenomics.org/sites/default/files/photos/Acer_saccharum_seedling_Quebec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2984" y="-1"/>
            <a:ext cx="1395490" cy="139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Amerikaanse vogelkers Prunus serotina closeup.jp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78847" y="0"/>
            <a:ext cx="1365652" cy="1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Polygonatum biflorum (Smooth solomon's seal) #32611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41990" y="4299255"/>
            <a:ext cx="1546142" cy="124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ttps://upload.wikimedia.org/wikipedia/commons/thumb/4/45/Fagus_grandifolia_beech_leaves_close.jpg/800px-Fagus_grandifolia_beech_leaves_close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4617" y="0"/>
            <a:ext cx="1866890" cy="14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Liriodendron tulipifera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234" y="0"/>
            <a:ext cx="1887040" cy="14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kaliszlab.weebly.com/uploads/2/5/1/2/25120034/3559057_orig.jpg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31826" y="4288645"/>
            <a:ext cx="961494" cy="125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Photograph of a dense cluster of plants.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7"/>
          <a:stretch/>
        </p:blipFill>
        <p:spPr bwMode="auto">
          <a:xfrm>
            <a:off x="5627235" y="5604716"/>
            <a:ext cx="1499189" cy="126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ianthemum canadense-Rum River Nature Area.jpg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14582" y="5604716"/>
            <a:ext cx="1546976" cy="12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Geranium maculatum Leatherwood Lake.jpg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9139631" y="5458348"/>
            <a:ext cx="1199219" cy="15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upload.wikimedia.org/wikipedia/commons/thumb/c/cf/Bloodroot-apr-2010-clasping-leaves.jpg/1024px-Bloodroot-apr-2010-clasping-leaves.jpg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06796" y="5629101"/>
            <a:ext cx="961494" cy="12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866" y="1687444"/>
            <a:ext cx="1548021" cy="2368472"/>
          </a:xfrm>
          <a:prstGeom prst="rect">
            <a:avLst/>
          </a:prstGeom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05406" y="1724623"/>
            <a:ext cx="4066128" cy="234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30884" y="0"/>
            <a:ext cx="4995623" cy="1077218"/>
          </a:xfrm>
          <a:prstGeom prst="rect">
            <a:avLst/>
          </a:prstGeom>
          <a:solidFill>
            <a:schemeClr val="accent6">
              <a:lumMod val="75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Study System: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Trillium Trail, Fox Chapel, PA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3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3212" y="773046"/>
            <a:ext cx="62240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/>
              <a:t>2003 – 2015…</a:t>
            </a:r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200" b="1" i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0835" y="2238911"/>
            <a:ext cx="6320466" cy="26390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57158"/>
            <a:ext cx="81886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The </a:t>
            </a:r>
            <a:r>
              <a:rPr lang="en-US" sz="3400" dirty="0"/>
              <a:t>Trillium Trail Demographic Experiment 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32699" y="980072"/>
            <a:ext cx="4940388" cy="4452887"/>
            <a:chOff x="457199" y="1882138"/>
            <a:chExt cx="4025501" cy="362827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199" y="1882138"/>
              <a:ext cx="4025501" cy="362827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3540116" y="2706917"/>
              <a:ext cx="0" cy="17401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1003228" y="2492964"/>
              <a:ext cx="17527" cy="2980104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7200" y="2430674"/>
              <a:ext cx="3822302" cy="34883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9125815" y="1458705"/>
            <a:ext cx="236128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Deer </a:t>
            </a:r>
            <a:r>
              <a:rPr lang="en-US" sz="2800" b="1" dirty="0" smtClean="0"/>
              <a:t>Exclusion</a:t>
            </a:r>
          </a:p>
          <a:p>
            <a:pPr algn="ctr"/>
            <a:r>
              <a:rPr lang="en-US" sz="2200" b="1" dirty="0"/>
              <a:t>(Deer-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5" name="Rectangle 4"/>
          <p:cNvSpPr/>
          <p:nvPr/>
        </p:nvSpPr>
        <p:spPr>
          <a:xfrm>
            <a:off x="5867761" y="1427927"/>
            <a:ext cx="23582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Deer Access </a:t>
            </a:r>
          </a:p>
          <a:p>
            <a:pPr algn="ctr"/>
            <a:r>
              <a:rPr lang="en-US" sz="2200" b="1" dirty="0"/>
              <a:t>(Deer +)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32389" y="5516612"/>
            <a:ext cx="9923897" cy="1314262"/>
            <a:chOff x="2022514" y="4617482"/>
            <a:chExt cx="15775614" cy="2089226"/>
          </a:xfrm>
        </p:grpSpPr>
        <p:grpSp>
          <p:nvGrpSpPr>
            <p:cNvPr id="37" name="Group 36"/>
            <p:cNvGrpSpPr/>
            <p:nvPr/>
          </p:nvGrpSpPr>
          <p:grpSpPr>
            <a:xfrm>
              <a:off x="2022514" y="4617482"/>
              <a:ext cx="15775614" cy="2089226"/>
              <a:chOff x="-5394462" y="536131"/>
              <a:chExt cx="12856272" cy="1702607"/>
            </a:xfrm>
          </p:grpSpPr>
          <p:pic>
            <p:nvPicPr>
              <p:cNvPr id="39" name="47d1670f-cd38-45b0-9be9-7a7a851c83c8" descr="08AEB7D3-A33D-4FEE-AFC0-F87A84B4A7D2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257" y="549934"/>
                <a:ext cx="2035791" cy="1628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39" descr="http://kaliszlab.weebly.com/uploads/2/5/1/2/25120034/87780_orig.jpg"/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6259"/>
              <a:stretch/>
            </p:blipFill>
            <p:spPr bwMode="auto">
              <a:xfrm>
                <a:off x="5359214" y="536131"/>
                <a:ext cx="2102596" cy="160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http://www.hardwoodgenomics.org/sites/default/files/photos/Acer_saccharum_seedling_Quebec.jpg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94462" y="536131"/>
                <a:ext cx="1645920" cy="16459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Amerikaanse vogelkers Prunus serotina closeup.jpg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-3360994" y="567213"/>
                <a:ext cx="1566082" cy="1671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37" descr="Polygonatum biflorum (Smooth solomon's seal) #32611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507283" y="4634420"/>
              <a:ext cx="2457839" cy="1985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7601630" y="4967358"/>
            <a:ext cx="2163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x 7 pairs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5284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3212" y="773046"/>
            <a:ext cx="62240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/>
              <a:t>2003 – 2006</a:t>
            </a:r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200" b="1" i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0835" y="2238911"/>
            <a:ext cx="6320466" cy="2639025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 rot="5400000">
            <a:off x="8461295" y="1742767"/>
            <a:ext cx="479545" cy="6589700"/>
          </a:xfrm>
          <a:prstGeom prst="rightBrace">
            <a:avLst>
              <a:gd name="adj1" fmla="val 555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2131" y="5173439"/>
            <a:ext cx="2117872" cy="1568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30"/>
          <p:cNvGrpSpPr/>
          <p:nvPr/>
        </p:nvGrpSpPr>
        <p:grpSpPr>
          <a:xfrm>
            <a:off x="132699" y="980072"/>
            <a:ext cx="4940388" cy="4452887"/>
            <a:chOff x="457199" y="1882138"/>
            <a:chExt cx="4025501" cy="362827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199" y="1882138"/>
              <a:ext cx="4025501" cy="362827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3540116" y="2706917"/>
              <a:ext cx="0" cy="17401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1003228" y="2492964"/>
              <a:ext cx="17527" cy="2980104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7200" y="2430674"/>
              <a:ext cx="3822302" cy="34883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9125815" y="1458705"/>
            <a:ext cx="236128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Deer </a:t>
            </a:r>
            <a:r>
              <a:rPr lang="en-US" sz="2800" b="1" dirty="0" smtClean="0"/>
              <a:t>Exclusion</a:t>
            </a:r>
          </a:p>
          <a:p>
            <a:pPr algn="ctr"/>
            <a:r>
              <a:rPr lang="en-US" sz="2200" b="1" dirty="0"/>
              <a:t>(Deer-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5" name="Rectangle 4"/>
          <p:cNvSpPr/>
          <p:nvPr/>
        </p:nvSpPr>
        <p:spPr>
          <a:xfrm>
            <a:off x="5867761" y="1427927"/>
            <a:ext cx="23582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Deer Access </a:t>
            </a:r>
          </a:p>
          <a:p>
            <a:pPr algn="ctr"/>
            <a:r>
              <a:rPr lang="en-US" sz="2200" b="1" dirty="0"/>
              <a:t>(Deer +)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-57158"/>
            <a:ext cx="81886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The </a:t>
            </a:r>
            <a:r>
              <a:rPr lang="en-US" sz="3400" dirty="0"/>
              <a:t>Trillium Trail Demographic Experiment  </a:t>
            </a:r>
          </a:p>
        </p:txBody>
      </p:sp>
    </p:spTree>
    <p:extLst>
      <p:ext uri="{BB962C8B-B14F-4D97-AF65-F5344CB8AC3E}">
        <p14:creationId xmlns:p14="http://schemas.microsoft.com/office/powerpoint/2010/main" val="6372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anose="020B0600070205080204" pitchFamily="34" charset="-128"/>
              </a:rPr>
              <a:t>Goals of statistics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anose="020B0600070205080204" pitchFamily="34" charset="-128"/>
              </a:rPr>
              <a:t>Estimate the values of important parameters</a:t>
            </a:r>
          </a:p>
          <a:p>
            <a:pPr eaLnBrk="1" hangingPunct="1"/>
            <a:endParaRPr lang="en-US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dirty="0" smtClean="0">
                <a:ea typeface="ＭＳ Ｐゴシック" panose="020B0600070205080204" pitchFamily="34" charset="-128"/>
              </a:rPr>
              <a:t>Test hypotheses about those parameters</a:t>
            </a:r>
          </a:p>
        </p:txBody>
      </p:sp>
    </p:spTree>
    <p:extLst>
      <p:ext uri="{BB962C8B-B14F-4D97-AF65-F5344CB8AC3E}">
        <p14:creationId xmlns:p14="http://schemas.microsoft.com/office/powerpoint/2010/main" val="1064841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3212" y="773046"/>
            <a:ext cx="62240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/>
              <a:t>2006</a:t>
            </a:r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200" b="1" i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0835" y="2238911"/>
            <a:ext cx="6320466" cy="263902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2699" y="980072"/>
            <a:ext cx="4940388" cy="4452887"/>
            <a:chOff x="457199" y="1882138"/>
            <a:chExt cx="4025501" cy="362827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199" y="1882138"/>
              <a:ext cx="4025501" cy="362827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3540116" y="2706917"/>
              <a:ext cx="0" cy="17401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1003228" y="2492964"/>
              <a:ext cx="17527" cy="2980104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7200" y="2430674"/>
              <a:ext cx="3822302" cy="34883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0213" y="2799293"/>
            <a:ext cx="1067181" cy="1363026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9809" y="3059075"/>
            <a:ext cx="1235522" cy="91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8990" y="2799293"/>
            <a:ext cx="1067181" cy="1363026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8586" y="3059075"/>
            <a:ext cx="1235522" cy="91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H="1" flipV="1">
            <a:off x="7028483" y="2300188"/>
            <a:ext cx="11799" cy="2439153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0289843" y="2300188"/>
            <a:ext cx="1639" cy="2439153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09809" y="4860801"/>
            <a:ext cx="1235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>
                <a:solidFill>
                  <a:schemeClr val="accent6">
                    <a:lumMod val="75000"/>
                  </a:schemeClr>
                </a:solidFill>
              </a:rPr>
              <a:t>Alliaria</a:t>
            </a:r>
            <a:r>
              <a:rPr lang="en-US" sz="22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Ambient</a:t>
            </a:r>
          </a:p>
          <a:p>
            <a:pPr algn="ct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200" b="1" i="1" dirty="0" err="1" smtClean="0">
                <a:solidFill>
                  <a:schemeClr val="accent6">
                    <a:lumMod val="75000"/>
                  </a:schemeClr>
                </a:solidFill>
              </a:rPr>
              <a:t>Alli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48222" y="4860801"/>
            <a:ext cx="1235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>
                <a:solidFill>
                  <a:schemeClr val="accent6">
                    <a:lumMod val="75000"/>
                  </a:schemeClr>
                </a:solidFill>
              </a:rPr>
              <a:t>Alliaria</a:t>
            </a:r>
            <a:r>
              <a:rPr lang="en-US" sz="22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Ambient</a:t>
            </a:r>
          </a:p>
          <a:p>
            <a:pPr algn="ct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200" b="1" i="1" dirty="0" err="1" smtClean="0">
                <a:solidFill>
                  <a:schemeClr val="accent6">
                    <a:lumMod val="75000"/>
                  </a:schemeClr>
                </a:solidFill>
              </a:rPr>
              <a:t>Alli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15090" y="4860801"/>
            <a:ext cx="1235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/>
              <a:t>Alliaria</a:t>
            </a:r>
            <a:r>
              <a:rPr lang="en-US" sz="2200" b="1" i="1" dirty="0" smtClean="0"/>
              <a:t> </a:t>
            </a:r>
          </a:p>
          <a:p>
            <a:pPr algn="ctr"/>
            <a:r>
              <a:rPr lang="en-US" sz="2200" b="1" dirty="0" smtClean="0"/>
              <a:t>Removal</a:t>
            </a:r>
          </a:p>
          <a:p>
            <a:pPr algn="ctr"/>
            <a:r>
              <a:rPr lang="en-US" sz="2200" b="1" dirty="0" smtClean="0"/>
              <a:t>(</a:t>
            </a:r>
            <a:r>
              <a:rPr lang="en-US" sz="2200" b="1" i="1" dirty="0" err="1" smtClean="0"/>
              <a:t>Alli</a:t>
            </a:r>
            <a:r>
              <a:rPr lang="en-US" sz="2200" b="1" i="1" dirty="0" smtClean="0"/>
              <a:t>-</a:t>
            </a:r>
            <a:r>
              <a:rPr lang="en-US" sz="2200" b="1" dirty="0" smtClean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72246" y="4860801"/>
            <a:ext cx="1235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/>
              <a:t>Alliaria</a:t>
            </a:r>
            <a:r>
              <a:rPr lang="en-US" sz="2200" b="1" i="1" dirty="0" smtClean="0"/>
              <a:t> </a:t>
            </a:r>
          </a:p>
          <a:p>
            <a:pPr algn="ctr"/>
            <a:r>
              <a:rPr lang="en-US" sz="2200" b="1" dirty="0" smtClean="0"/>
              <a:t>Removal</a:t>
            </a:r>
          </a:p>
          <a:p>
            <a:pPr algn="ctr"/>
            <a:r>
              <a:rPr lang="en-US" sz="2200" b="1" dirty="0" smtClean="0"/>
              <a:t>(</a:t>
            </a:r>
            <a:r>
              <a:rPr lang="en-US" sz="2200" b="1" i="1" dirty="0" err="1" smtClean="0"/>
              <a:t>Alli</a:t>
            </a:r>
            <a:r>
              <a:rPr lang="en-US" sz="2200" b="1" i="1" dirty="0" smtClean="0"/>
              <a:t>-</a:t>
            </a:r>
            <a:r>
              <a:rPr lang="en-US" sz="2200" b="1" dirty="0" smtClean="0"/>
              <a:t>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25815" y="1458705"/>
            <a:ext cx="236128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Deer </a:t>
            </a:r>
            <a:r>
              <a:rPr lang="en-US" sz="2800" b="1" dirty="0" smtClean="0"/>
              <a:t>Exclusion</a:t>
            </a:r>
          </a:p>
          <a:p>
            <a:pPr algn="ctr"/>
            <a:r>
              <a:rPr lang="en-US" sz="2200" b="1" dirty="0"/>
              <a:t>(Deer-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45" name="Rectangle 44"/>
          <p:cNvSpPr/>
          <p:nvPr/>
        </p:nvSpPr>
        <p:spPr>
          <a:xfrm>
            <a:off x="5867761" y="1427927"/>
            <a:ext cx="23582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Deer Access </a:t>
            </a:r>
          </a:p>
          <a:p>
            <a:pPr algn="ctr"/>
            <a:r>
              <a:rPr lang="en-US" sz="2200" b="1" dirty="0"/>
              <a:t>(Deer +)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-57158"/>
            <a:ext cx="81886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The </a:t>
            </a:r>
            <a:r>
              <a:rPr lang="en-US" sz="3400" dirty="0"/>
              <a:t>Trillium Trail Demographic Experiment  </a:t>
            </a:r>
          </a:p>
        </p:txBody>
      </p:sp>
    </p:spTree>
    <p:extLst>
      <p:ext uri="{BB962C8B-B14F-4D97-AF65-F5344CB8AC3E}">
        <p14:creationId xmlns:p14="http://schemas.microsoft.com/office/powerpoint/2010/main" val="38664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3212" y="773046"/>
            <a:ext cx="62240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/>
              <a:t>2007 – Present</a:t>
            </a:r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2200" b="1" dirty="0" smtClean="0"/>
          </a:p>
          <a:p>
            <a:pPr algn="ctr"/>
            <a:endParaRPr lang="en-US" sz="2200" b="1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/>
          </a:p>
          <a:p>
            <a:pPr algn="ctr"/>
            <a:endParaRPr lang="en-US" sz="1600" b="1" dirty="0" smtClean="0"/>
          </a:p>
          <a:p>
            <a:pPr algn="ctr"/>
            <a:endParaRPr lang="en-US" sz="1200" b="1" i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0835" y="2238911"/>
            <a:ext cx="6320466" cy="263902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32699" y="980072"/>
            <a:ext cx="4940388" cy="4452887"/>
            <a:chOff x="457199" y="1882138"/>
            <a:chExt cx="4025501" cy="362827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199" y="1882138"/>
              <a:ext cx="4025501" cy="362827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3540116" y="2706917"/>
              <a:ext cx="0" cy="17401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1003228" y="2492964"/>
              <a:ext cx="17527" cy="2980104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7200" y="2430674"/>
              <a:ext cx="3822302" cy="34883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9809" y="3059075"/>
            <a:ext cx="1235522" cy="91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8586" y="3059075"/>
            <a:ext cx="1235522" cy="91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H="1" flipV="1">
            <a:off x="7028483" y="2300188"/>
            <a:ext cx="11799" cy="2439153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10289843" y="2300188"/>
            <a:ext cx="1639" cy="2439153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109809" y="4860801"/>
            <a:ext cx="1235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>
                <a:solidFill>
                  <a:schemeClr val="accent6">
                    <a:lumMod val="75000"/>
                  </a:schemeClr>
                </a:solidFill>
              </a:rPr>
              <a:t>Alliaria</a:t>
            </a:r>
            <a:r>
              <a:rPr lang="en-US" sz="22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Ambient</a:t>
            </a:r>
          </a:p>
          <a:p>
            <a:pPr algn="ct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200" b="1" i="1" dirty="0" err="1" smtClean="0">
                <a:solidFill>
                  <a:schemeClr val="accent6">
                    <a:lumMod val="75000"/>
                  </a:schemeClr>
                </a:solidFill>
              </a:rPr>
              <a:t>Alli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48222" y="4860801"/>
            <a:ext cx="1235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>
                <a:solidFill>
                  <a:schemeClr val="accent6">
                    <a:lumMod val="75000"/>
                  </a:schemeClr>
                </a:solidFill>
              </a:rPr>
              <a:t>Alliaria</a:t>
            </a:r>
            <a:r>
              <a:rPr lang="en-US" sz="22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Ambient</a:t>
            </a:r>
          </a:p>
          <a:p>
            <a:pPr algn="ct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200" b="1" i="1" dirty="0" err="1" smtClean="0">
                <a:solidFill>
                  <a:schemeClr val="accent6">
                    <a:lumMod val="75000"/>
                  </a:schemeClr>
                </a:solidFill>
              </a:rPr>
              <a:t>Alli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15090" y="4860801"/>
            <a:ext cx="1235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/>
              <a:t>Alliaria</a:t>
            </a:r>
            <a:r>
              <a:rPr lang="en-US" sz="2200" b="1" i="1" dirty="0" smtClean="0"/>
              <a:t> </a:t>
            </a:r>
          </a:p>
          <a:p>
            <a:pPr algn="ctr"/>
            <a:r>
              <a:rPr lang="en-US" sz="2200" b="1" dirty="0" smtClean="0"/>
              <a:t>Removal</a:t>
            </a:r>
          </a:p>
          <a:p>
            <a:pPr algn="ctr"/>
            <a:r>
              <a:rPr lang="en-US" sz="2200" b="1" dirty="0" smtClean="0"/>
              <a:t>(</a:t>
            </a:r>
            <a:r>
              <a:rPr lang="en-US" sz="2200" b="1" i="1" dirty="0" err="1" smtClean="0"/>
              <a:t>Alli</a:t>
            </a:r>
            <a:r>
              <a:rPr lang="en-US" sz="2200" b="1" i="1" dirty="0" smtClean="0"/>
              <a:t>-</a:t>
            </a:r>
            <a:r>
              <a:rPr lang="en-US" sz="2200" b="1" dirty="0" smtClean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72246" y="4860801"/>
            <a:ext cx="1235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 err="1" smtClean="0"/>
              <a:t>Alliaria</a:t>
            </a:r>
            <a:r>
              <a:rPr lang="en-US" sz="2200" b="1" i="1" dirty="0" smtClean="0"/>
              <a:t> </a:t>
            </a:r>
          </a:p>
          <a:p>
            <a:pPr algn="ctr"/>
            <a:r>
              <a:rPr lang="en-US" sz="2200" b="1" dirty="0" smtClean="0"/>
              <a:t>Removal</a:t>
            </a:r>
          </a:p>
          <a:p>
            <a:pPr algn="ctr"/>
            <a:r>
              <a:rPr lang="en-US" sz="2200" b="1" dirty="0" smtClean="0"/>
              <a:t>(</a:t>
            </a:r>
            <a:r>
              <a:rPr lang="en-US" sz="2200" b="1" i="1" dirty="0" err="1" smtClean="0"/>
              <a:t>Alli</a:t>
            </a:r>
            <a:r>
              <a:rPr lang="en-US" sz="2200" b="1" i="1" dirty="0" smtClean="0"/>
              <a:t>-</a:t>
            </a:r>
            <a:r>
              <a:rPr lang="en-US" sz="2200" b="1" dirty="0" smtClean="0"/>
              <a:t>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125815" y="1458705"/>
            <a:ext cx="236128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Deer </a:t>
            </a:r>
            <a:r>
              <a:rPr lang="en-US" sz="2800" b="1" dirty="0" smtClean="0"/>
              <a:t>Exclusion</a:t>
            </a:r>
          </a:p>
          <a:p>
            <a:pPr algn="ctr"/>
            <a:r>
              <a:rPr lang="en-US" sz="2200" b="1" dirty="0"/>
              <a:t>(Deer-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45" name="Rectangle 44"/>
          <p:cNvSpPr/>
          <p:nvPr/>
        </p:nvSpPr>
        <p:spPr>
          <a:xfrm>
            <a:off x="5867761" y="1427927"/>
            <a:ext cx="23582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Deer Access </a:t>
            </a:r>
          </a:p>
          <a:p>
            <a:pPr algn="ctr"/>
            <a:r>
              <a:rPr lang="en-US" sz="2200" b="1" dirty="0"/>
              <a:t>(Deer +)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-57158"/>
            <a:ext cx="81886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The </a:t>
            </a:r>
            <a:r>
              <a:rPr lang="en-US" sz="3400" dirty="0"/>
              <a:t>Trillium Trail Demographic Experiment  </a:t>
            </a:r>
          </a:p>
        </p:txBody>
      </p:sp>
      <p:pic>
        <p:nvPicPr>
          <p:cNvPr id="22530" name="Picture 2" descr="http://buckthornblaster.com/wp-content/uploads/2012/03/GM-seedlings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492" y="3059075"/>
            <a:ext cx="1165887" cy="95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buckthornblaster.com/wp-content/uploads/2012/03/GM-seedlings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9827" y="3044021"/>
            <a:ext cx="1165887" cy="95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55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7d1670f-cd38-45b0-9be9-7a7a851c83c8" descr="08AEB7D3-A33D-4FEE-AFC0-F87A84B4A7D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93" y="758688"/>
            <a:ext cx="1698444" cy="135875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kaliszlab.weebly.com/uploads/2/5/1/2/25120034/87780_orig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4571" y="4481791"/>
            <a:ext cx="1647166" cy="13423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Polygonatum biflorum (Smooth solomon's seal) #32611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0645" y="2624545"/>
            <a:ext cx="1671092" cy="135014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95500" y="365125"/>
            <a:ext cx="9259888" cy="1325563"/>
          </a:xfrm>
        </p:spPr>
        <p:txBody>
          <a:bodyPr/>
          <a:lstStyle/>
          <a:p>
            <a:r>
              <a:rPr lang="en-US" dirty="0" smtClean="0"/>
              <a:t>There is variation between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095500" y="1681163"/>
            <a:ext cx="3902075" cy="823912"/>
          </a:xfrm>
        </p:spPr>
        <p:txBody>
          <a:bodyPr/>
          <a:lstStyle/>
          <a:p>
            <a:r>
              <a:rPr lang="en-US" dirty="0" smtClean="0"/>
              <a:t>Variation we’re interested 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976362" y="2505075"/>
            <a:ext cx="4021213" cy="36845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Treatments</a:t>
            </a:r>
          </a:p>
          <a:p>
            <a:pPr lvl="1"/>
            <a:r>
              <a:rPr lang="en-US" dirty="0" smtClean="0"/>
              <a:t>Remove deer</a:t>
            </a:r>
          </a:p>
          <a:p>
            <a:pPr lvl="1"/>
            <a:r>
              <a:rPr lang="en-US" dirty="0" smtClean="0"/>
              <a:t>Remove invader</a:t>
            </a:r>
          </a:p>
          <a:p>
            <a:pPr lvl="1"/>
            <a:r>
              <a:rPr lang="en-US" dirty="0" smtClean="0"/>
              <a:t>Remove both</a:t>
            </a:r>
          </a:p>
          <a:p>
            <a:r>
              <a:rPr lang="en-US" dirty="0" smtClean="0"/>
              <a:t>(but deer impact probably bigger than invader)</a:t>
            </a:r>
          </a:p>
          <a:p>
            <a:r>
              <a:rPr lang="en-US" dirty="0" smtClean="0"/>
              <a:t>Native Species</a:t>
            </a:r>
          </a:p>
          <a:p>
            <a:r>
              <a:rPr lang="en-US" dirty="0" smtClean="0"/>
              <a:t>Change over time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7314370" y="1681163"/>
            <a:ext cx="4041018" cy="823912"/>
          </a:xfrm>
        </p:spPr>
        <p:txBody>
          <a:bodyPr/>
          <a:lstStyle/>
          <a:p>
            <a:r>
              <a:rPr lang="en-US" dirty="0" smtClean="0"/>
              <a:t>Variation we are not so interested in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7314370" y="2505075"/>
            <a:ext cx="4041017" cy="36845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Plots</a:t>
            </a:r>
          </a:p>
          <a:p>
            <a:r>
              <a:rPr lang="en-US" dirty="0" smtClean="0"/>
              <a:t>Subplots</a:t>
            </a:r>
          </a:p>
          <a:p>
            <a:r>
              <a:rPr lang="en-US" dirty="0" smtClean="0"/>
              <a:t>Soil</a:t>
            </a:r>
          </a:p>
          <a:p>
            <a:r>
              <a:rPr lang="en-US" dirty="0" smtClean="0"/>
              <a:t>Individual plants</a:t>
            </a:r>
          </a:p>
          <a:p>
            <a:r>
              <a:rPr lang="en-US" dirty="0" smtClean="0"/>
              <a:t>Between years due to weather</a:t>
            </a:r>
          </a:p>
          <a:p>
            <a:r>
              <a:rPr lang="en-US" dirty="0" err="1" smtClean="0"/>
              <a:t>Mis</a:t>
            </a:r>
            <a:r>
              <a:rPr lang="en-US" dirty="0" smtClean="0"/>
              <a:t>-measurement</a:t>
            </a:r>
          </a:p>
          <a:p>
            <a:r>
              <a:rPr lang="en-US" dirty="0" smtClean="0"/>
              <a:t>Data-errors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121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2875" y="1100435"/>
            <a:ext cx="7353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i="0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“In the face of overwhelming odds, I'm left with only one option, I'm </a:t>
            </a:r>
            <a:r>
              <a:rPr lang="en-US" sz="3200" b="0" i="0" dirty="0" err="1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gonna</a:t>
            </a:r>
            <a:r>
              <a:rPr lang="en-US" sz="3200" b="0" i="0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have to science the </a:t>
            </a:r>
            <a:r>
              <a:rPr lang="en-US" sz="3200" b="0" i="0" dirty="0" err="1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sh</a:t>
            </a:r>
            <a:r>
              <a:rPr lang="en-US" sz="3200" b="0" i="0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*t out of this.”</a:t>
            </a:r>
            <a:endParaRPr lang="en-US" sz="3200" dirty="0"/>
          </a:p>
        </p:txBody>
      </p:sp>
      <p:pic>
        <p:nvPicPr>
          <p:cNvPr id="1026" name="Picture 2" descr="The Martian Po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650" y="514350"/>
            <a:ext cx="17335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00"/>
          <a:stretch/>
        </p:blipFill>
        <p:spPr>
          <a:xfrm>
            <a:off x="755650" y="3438524"/>
            <a:ext cx="2641242" cy="19674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2874" y="3498895"/>
            <a:ext cx="679132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b="0" i="0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“In the face of </a:t>
            </a:r>
            <a:r>
              <a:rPr lang="en-US" sz="3300" b="0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Verdana" panose="020B0604030504040204" pitchFamily="34" charset="0"/>
              </a:rPr>
              <a:t>every kind of variation you can imagine</a:t>
            </a:r>
            <a:r>
              <a:rPr lang="en-US" sz="3300" b="0" i="0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 I'm left with only one option, I'm </a:t>
            </a:r>
            <a:r>
              <a:rPr lang="en-US" sz="3300" b="0" i="0" dirty="0" err="1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gonna</a:t>
            </a:r>
            <a:r>
              <a:rPr lang="en-US" sz="3300" b="0" i="0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have to </a:t>
            </a:r>
            <a:r>
              <a:rPr lang="en-US" sz="3300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Verdana" panose="020B0604030504040204" pitchFamily="34" charset="0"/>
              </a:rPr>
              <a:t>statistics</a:t>
            </a:r>
            <a:r>
              <a:rPr lang="en-US" sz="3300" b="0" i="0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the </a:t>
            </a:r>
            <a:r>
              <a:rPr lang="en-US" sz="3300" b="0" i="0" dirty="0" err="1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sh</a:t>
            </a:r>
            <a:r>
              <a:rPr lang="en-US" sz="3300" b="0" i="0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*t out of this.”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241121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t="7225" r="58780"/>
          <a:stretch/>
        </p:blipFill>
        <p:spPr>
          <a:xfrm>
            <a:off x="1801738" y="42138"/>
            <a:ext cx="4370462" cy="6809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7915" y="48125"/>
            <a:ext cx="2234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FLOWERING</a:t>
            </a:r>
            <a:endParaRPr lang="en-US" sz="3200" dirty="0"/>
          </a:p>
        </p:txBody>
      </p:sp>
      <p:pic>
        <p:nvPicPr>
          <p:cNvPr id="8" name="47d1670f-cd38-45b0-9be9-7a7a851c83c8" descr="08AEB7D3-A33D-4FEE-AFC0-F87A84B4A7D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" y="758688"/>
            <a:ext cx="1698444" cy="135875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kaliszlab.weebly.com/uploads/2/5/1/2/25120034/87780_ori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15389" r="811" b="30676"/>
          <a:stretch/>
        </p:blipFill>
        <p:spPr bwMode="auto">
          <a:xfrm>
            <a:off x="154571" y="4481791"/>
            <a:ext cx="1647166" cy="13423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olygonatum biflorum (Smooth solomon's seal) #326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4922" r="10233" b="9887"/>
          <a:stretch/>
        </p:blipFill>
        <p:spPr bwMode="auto">
          <a:xfrm>
            <a:off x="130645" y="2624545"/>
            <a:ext cx="1671092" cy="135014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phoenixperennials.com/images/deer-munch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74" y="537737"/>
            <a:ext cx="903615" cy="9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78592" t="32931" r="4889" b="30024"/>
          <a:stretch/>
        </p:blipFill>
        <p:spPr>
          <a:xfrm>
            <a:off x="10178126" y="537737"/>
            <a:ext cx="1751420" cy="27191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43400" y="537737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43400" y="2401792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43399" y="4255118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13405" y="632900"/>
            <a:ext cx="313544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We excluded deer, and EVERYTHING started flowering more?</a:t>
            </a:r>
          </a:p>
          <a:p>
            <a:r>
              <a:rPr lang="en-US" sz="4400" dirty="0" smtClean="0"/>
              <a:t>What?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479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225" r="20764"/>
          <a:stretch/>
        </p:blipFill>
        <p:spPr>
          <a:xfrm>
            <a:off x="1801738" y="42138"/>
            <a:ext cx="8401042" cy="6809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7915" y="48125"/>
            <a:ext cx="2234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FLOWERING</a:t>
            </a:r>
            <a:endParaRPr lang="en-US" sz="3200" dirty="0"/>
          </a:p>
        </p:txBody>
      </p:sp>
      <p:pic>
        <p:nvPicPr>
          <p:cNvPr id="8" name="47d1670f-cd38-45b0-9be9-7a7a851c83c8" descr="08AEB7D3-A33D-4FEE-AFC0-F87A84B4A7D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" y="758688"/>
            <a:ext cx="1698444" cy="135875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kaliszlab.weebly.com/uploads/2/5/1/2/25120034/87780_ori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15389" r="811" b="30676"/>
          <a:stretch/>
        </p:blipFill>
        <p:spPr bwMode="auto">
          <a:xfrm>
            <a:off x="154571" y="4481791"/>
            <a:ext cx="1647166" cy="13423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olygonatum biflorum (Smooth solomon's seal) #326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4922" r="10233" b="9887"/>
          <a:stretch/>
        </p:blipFill>
        <p:spPr bwMode="auto">
          <a:xfrm>
            <a:off x="130645" y="2624545"/>
            <a:ext cx="1671092" cy="135014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phoenixperennials.com/images/deer-munch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74" y="537737"/>
            <a:ext cx="903615" cy="9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78592" t="32931" r="4889" b="30024"/>
          <a:stretch/>
        </p:blipFill>
        <p:spPr>
          <a:xfrm>
            <a:off x="10178126" y="537737"/>
            <a:ext cx="1751420" cy="27191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43400" y="537737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43400" y="2401792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3399" y="4255118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07077" y="537737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07077" y="2401792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07076" y="4255118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082949" y="-81475"/>
            <a:ext cx="1941774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Stats show that rate increased </a:t>
            </a:r>
            <a:r>
              <a:rPr lang="en-US" sz="3200" i="1" u="sng" dirty="0" smtClean="0"/>
              <a:t>faster</a:t>
            </a:r>
            <a:r>
              <a:rPr lang="en-US" sz="3200" dirty="0" smtClean="0"/>
              <a:t> inside fence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81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225" r="20764"/>
          <a:stretch/>
        </p:blipFill>
        <p:spPr>
          <a:xfrm>
            <a:off x="1801738" y="42138"/>
            <a:ext cx="8401042" cy="6809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7915" y="48125"/>
            <a:ext cx="2234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FLOWERING</a:t>
            </a:r>
            <a:endParaRPr lang="en-US" sz="3200" dirty="0"/>
          </a:p>
        </p:txBody>
      </p:sp>
      <p:pic>
        <p:nvPicPr>
          <p:cNvPr id="8" name="47d1670f-cd38-45b0-9be9-7a7a851c83c8" descr="08AEB7D3-A33D-4FEE-AFC0-F87A84B4A7D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" y="758688"/>
            <a:ext cx="1698444" cy="135875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kaliszlab.weebly.com/uploads/2/5/1/2/25120034/87780_ori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15389" r="811" b="30676"/>
          <a:stretch/>
        </p:blipFill>
        <p:spPr bwMode="auto">
          <a:xfrm>
            <a:off x="154571" y="4481791"/>
            <a:ext cx="1647166" cy="13423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olygonatum biflorum (Smooth solomon's seal) #326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4922" r="10233" b="9887"/>
          <a:stretch/>
        </p:blipFill>
        <p:spPr bwMode="auto">
          <a:xfrm>
            <a:off x="130645" y="2624545"/>
            <a:ext cx="1671092" cy="135014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phoenixperennials.com/images/deer-munch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74" y="537737"/>
            <a:ext cx="903615" cy="9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78592" t="32931" r="4889" b="30024"/>
          <a:stretch/>
        </p:blipFill>
        <p:spPr>
          <a:xfrm>
            <a:off x="10178126" y="537737"/>
            <a:ext cx="1751420" cy="27191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43400" y="2401792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3399" y="4255118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07077" y="2401792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07076" y="4255118"/>
            <a:ext cx="1724025" cy="1710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082949" y="-81475"/>
            <a:ext cx="1941774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Stats show that cycles emerge where deer have access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794996" y="1054367"/>
            <a:ext cx="1171576" cy="949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45773" y="991706"/>
            <a:ext cx="585788" cy="5233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26738" y="960288"/>
            <a:ext cx="475312" cy="4777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46227" y="1126682"/>
            <a:ext cx="307670" cy="5615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276381" y="987901"/>
            <a:ext cx="3141193" cy="1129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225" r="20764"/>
          <a:stretch/>
        </p:blipFill>
        <p:spPr>
          <a:xfrm>
            <a:off x="1801738" y="42138"/>
            <a:ext cx="8401042" cy="6809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37915" y="48125"/>
            <a:ext cx="2234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FLOWERING</a:t>
            </a:r>
            <a:endParaRPr lang="en-US" sz="3200" dirty="0"/>
          </a:p>
        </p:txBody>
      </p:sp>
      <p:pic>
        <p:nvPicPr>
          <p:cNvPr id="8" name="47d1670f-cd38-45b0-9be9-7a7a851c83c8" descr="08AEB7D3-A33D-4FEE-AFC0-F87A84B4A7D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" y="758688"/>
            <a:ext cx="1698444" cy="135875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kaliszlab.weebly.com/uploads/2/5/1/2/25120034/87780_orig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" t="15389" r="811" b="30676"/>
          <a:stretch/>
        </p:blipFill>
        <p:spPr bwMode="auto">
          <a:xfrm>
            <a:off x="154571" y="4481791"/>
            <a:ext cx="1647166" cy="134230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olygonatum biflorum (Smooth solomon's seal) #3261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4922" r="10233" b="9887"/>
          <a:stretch/>
        </p:blipFill>
        <p:spPr bwMode="auto">
          <a:xfrm>
            <a:off x="130645" y="2624545"/>
            <a:ext cx="1671092" cy="135014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phoenixperennials.com/images/deer-munch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74" y="537737"/>
            <a:ext cx="903615" cy="9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78592" t="32931" r="4889" b="30024"/>
          <a:stretch/>
        </p:blipFill>
        <p:spPr>
          <a:xfrm>
            <a:off x="10178126" y="537737"/>
            <a:ext cx="1751420" cy="27191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82949" y="-81475"/>
            <a:ext cx="1941774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Stats show that cycles emerge where deer have access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794996" y="1054367"/>
            <a:ext cx="1171576" cy="949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45773" y="991706"/>
            <a:ext cx="585788" cy="5233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26738" y="960288"/>
            <a:ext cx="475312" cy="4777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546227" y="1126682"/>
            <a:ext cx="307670" cy="5615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276381" y="987901"/>
            <a:ext cx="3141193" cy="11295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818218" y="4257675"/>
            <a:ext cx="1544232" cy="15664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489667" y="4196608"/>
            <a:ext cx="341894" cy="8442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958778" y="4618747"/>
            <a:ext cx="420152" cy="4221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582107" y="4692860"/>
            <a:ext cx="271790" cy="4600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91" y="467772"/>
            <a:ext cx="5029200" cy="1120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693832"/>
            <a:ext cx="5029200" cy="181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3" y="5130090"/>
            <a:ext cx="5029200" cy="1727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863" y="433554"/>
            <a:ext cx="5029200" cy="1270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" y="5618328"/>
            <a:ext cx="5029200" cy="11556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863" y="1764374"/>
            <a:ext cx="5029200" cy="1984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863" y="3869828"/>
            <a:ext cx="5029200" cy="1139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674" y="3717787"/>
            <a:ext cx="5027217" cy="18078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26691" y="5716"/>
            <a:ext cx="5312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many effects of deer on forests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01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G_29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530" y="147592"/>
            <a:ext cx="1496095" cy="19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nnin.org/sites/default/files/images/NSFlogoTra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765" y="215443"/>
            <a:ext cx="1590675" cy="15933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954591" y="2977823"/>
            <a:ext cx="5013979" cy="3716192"/>
            <a:chOff x="457199" y="1882138"/>
            <a:chExt cx="4025501" cy="29835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r="8433" b="23275"/>
            <a:stretch/>
          </p:blipFill>
          <p:spPr>
            <a:xfrm>
              <a:off x="457199" y="1882138"/>
              <a:ext cx="4025501" cy="298356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3540116" y="2706917"/>
              <a:ext cx="0" cy="174017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006801" y="2492964"/>
              <a:ext cx="13955" cy="237273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57200" y="2430674"/>
              <a:ext cx="3822302" cy="348839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" y="93939"/>
            <a:ext cx="6251765" cy="19544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56" y="2126208"/>
            <a:ext cx="2451009" cy="46946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6791" t="4782" r="14569"/>
          <a:stretch/>
        </p:blipFill>
        <p:spPr>
          <a:xfrm>
            <a:off x="4195825" y="2481727"/>
            <a:ext cx="2125765" cy="2116102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17" name="Picture 2" descr="Garlic Mustard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1"/>
          <a:stretch/>
        </p:blipFill>
        <p:spPr bwMode="auto">
          <a:xfrm>
            <a:off x="4176041" y="4724092"/>
            <a:ext cx="2165332" cy="1969923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1950" y="0"/>
            <a:ext cx="5312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New area of research: deer and invaders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ea typeface="ＭＳ Ｐゴシック" panose="020B0600070205080204" pitchFamily="34" charset="-128"/>
              </a:rPr>
              <a:t>Statistics is also about good scientific practice</a:t>
            </a:r>
          </a:p>
        </p:txBody>
      </p:sp>
    </p:spTree>
    <p:extLst>
      <p:ext uri="{BB962C8B-B14F-4D97-AF65-F5344CB8AC3E}">
        <p14:creationId xmlns:p14="http://schemas.microsoft.com/office/powerpoint/2010/main" val="634582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00025"/>
            <a:ext cx="5663526" cy="6586537"/>
          </a:xfrm>
          <a:prstGeom prst="rect">
            <a:avLst/>
          </a:prstGeom>
        </p:spPr>
      </p:pic>
      <p:pic>
        <p:nvPicPr>
          <p:cNvPr id="5122" name="Picture 2" descr="http://www.carnegiemnh.org/uploadedImages/CMNH_Site/Calendar/Event_Photos/mor_-heberling_c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96" y="580131"/>
            <a:ext cx="2397125" cy="16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masonheberling.weebly.com/uploads/6/1/0/7/61071119/8603907_or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96" y="2981325"/>
            <a:ext cx="4835674" cy="3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301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127" r="65748"/>
          <a:stretch/>
        </p:blipFill>
        <p:spPr>
          <a:xfrm>
            <a:off x="2619375" y="0"/>
            <a:ext cx="7096125" cy="7022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791" t="4782" r="14569"/>
          <a:stretch/>
        </p:blipFill>
        <p:spPr>
          <a:xfrm>
            <a:off x="233425" y="1110127"/>
            <a:ext cx="2125765" cy="2116102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5" name="Picture 2" descr="Garlic Mustar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1"/>
          <a:stretch/>
        </p:blipFill>
        <p:spPr bwMode="auto">
          <a:xfrm>
            <a:off x="213641" y="3352492"/>
            <a:ext cx="2165332" cy="1969923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96099" y="896842"/>
            <a:ext cx="2533651" cy="4425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2458" t="-424" r="30177" b="90098"/>
          <a:stretch/>
        </p:blipFill>
        <p:spPr>
          <a:xfrm>
            <a:off x="6186487" y="202146"/>
            <a:ext cx="4157663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13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540" t="9127" r="32461"/>
          <a:stretch/>
        </p:blipFill>
        <p:spPr>
          <a:xfrm>
            <a:off x="2838450" y="152400"/>
            <a:ext cx="6329990" cy="670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458" t="-424" r="30177" b="90098"/>
          <a:stretch/>
        </p:blipFill>
        <p:spPr>
          <a:xfrm>
            <a:off x="7089608" y="316446"/>
            <a:ext cx="4157663" cy="428625"/>
          </a:xfrm>
          <a:prstGeom prst="rect">
            <a:avLst/>
          </a:prstGeom>
        </p:spPr>
      </p:pic>
      <p:pic>
        <p:nvPicPr>
          <p:cNvPr id="5" name="47d1670f-cd38-45b0-9be9-7a7a851c83c8" descr="08AEB7D3-A33D-4FEE-AFC0-F87A84B4A7D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2" y="1768338"/>
            <a:ext cx="2671138" cy="213691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544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8668" t="9897" r="1671"/>
          <a:stretch/>
        </p:blipFill>
        <p:spPr>
          <a:xfrm>
            <a:off x="2881062" y="57150"/>
            <a:ext cx="5902492" cy="6688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458" t="-424" r="30177" b="90098"/>
          <a:stretch/>
        </p:blipFill>
        <p:spPr>
          <a:xfrm>
            <a:off x="5167532" y="174604"/>
            <a:ext cx="4157663" cy="428625"/>
          </a:xfrm>
          <a:prstGeom prst="rect">
            <a:avLst/>
          </a:prstGeom>
        </p:spPr>
      </p:pic>
      <p:pic>
        <p:nvPicPr>
          <p:cNvPr id="5" name="47d1670f-cd38-45b0-9be9-7a7a851c83c8" descr="08AEB7D3-A33D-4FEE-AFC0-F87A84B4A7D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4" y="902596"/>
            <a:ext cx="2671138" cy="2136912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5124920" y="718347"/>
            <a:ext cx="2033368" cy="2321161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2875" t="28401" r="15750" b="32079"/>
          <a:stretch/>
        </p:blipFill>
        <p:spPr>
          <a:xfrm>
            <a:off x="7200900" y="718348"/>
            <a:ext cx="4650627" cy="60273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5167532" y="3905250"/>
            <a:ext cx="1842868" cy="2840455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655827"/>
            <a:ext cx="28810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Trillium photosynthesis INCREASED without deer</a:t>
            </a:r>
          </a:p>
          <a:p>
            <a:r>
              <a:rPr lang="en-US" sz="2200" b="1" dirty="0" smtClean="0"/>
              <a:t>Opposite of other 2 species </a:t>
            </a:r>
          </a:p>
          <a:p>
            <a:r>
              <a:rPr lang="en-US" sz="2200" b="1" dirty="0" smtClean="0"/>
              <a:t>Why?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4474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pload.wikimedia.org/wikipedia/commons/e/e4/Canada_goose_flight_cropped_and_N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" y="209550"/>
            <a:ext cx="12179808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8150" y="4857750"/>
            <a:ext cx="4533900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Hand waving answers:</a:t>
            </a:r>
          </a:p>
          <a:p>
            <a:r>
              <a:rPr lang="en-US" sz="2200" dirty="0" smtClean="0"/>
              <a:t>-Trillium is different/special</a:t>
            </a:r>
          </a:p>
          <a:p>
            <a:r>
              <a:rPr lang="en-US" sz="2200" dirty="0" smtClean="0"/>
              <a:t>-flap </a:t>
            </a:r>
            <a:r>
              <a:rPr lang="en-US" sz="2200" dirty="0" err="1" smtClean="0"/>
              <a:t>flap</a:t>
            </a:r>
            <a:r>
              <a:rPr lang="en-US" sz="2200" dirty="0" smtClean="0"/>
              <a:t> </a:t>
            </a:r>
            <a:r>
              <a:rPr lang="en-US" sz="2200" dirty="0" err="1" smtClean="0"/>
              <a:t>flap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10625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kaliszlab.weebly.com/uploads/2/5/1/2/25120034/4934933_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3675" cy="68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53550" y="266700"/>
            <a:ext cx="2438400" cy="44935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Real Answer:</a:t>
            </a:r>
          </a:p>
          <a:p>
            <a:endParaRPr lang="en-US" sz="2200" dirty="0"/>
          </a:p>
          <a:p>
            <a:r>
              <a:rPr lang="en-US" sz="2200" dirty="0" smtClean="0"/>
              <a:t>Mason set up a new experiment</a:t>
            </a:r>
          </a:p>
          <a:p>
            <a:endParaRPr lang="en-US" sz="2200" dirty="0"/>
          </a:p>
          <a:p>
            <a:r>
              <a:rPr lang="en-US" sz="2200" dirty="0" smtClean="0"/>
              <a:t>All the samples of Trillium were collected next to this one site in the forest</a:t>
            </a:r>
          </a:p>
          <a:p>
            <a:endParaRPr lang="en-US" sz="2200" dirty="0"/>
          </a:p>
          <a:p>
            <a:r>
              <a:rPr lang="en-US" sz="2200" dirty="0" smtClean="0"/>
              <a:t>Other samples more “haphazard”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06298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Next Lecture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Do: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Read Chapter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 we’ll 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Talk about what makes a good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37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2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5908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mtClean="0">
                <a:ea typeface="ＭＳ Ｐゴシック" panose="020B0600070205080204" pitchFamily="34" charset="-128"/>
              </a:rPr>
              <a:t>A </a:t>
            </a:r>
            <a:r>
              <a:rPr lang="en-US" i="1" smtClean="0">
                <a:ea typeface="ＭＳ Ｐゴシック" panose="020B0600070205080204" pitchFamily="34" charset="-128"/>
              </a:rPr>
              <a:t>sample of convenience</a:t>
            </a:r>
            <a:r>
              <a:rPr lang="en-US" smtClean="0">
                <a:ea typeface="ＭＳ Ｐゴシック" panose="020B0600070205080204" pitchFamily="34" charset="-128"/>
              </a:rPr>
              <a:t> is a collection of individuals that happen to be available at the time.</a:t>
            </a:r>
            <a:br>
              <a:rPr lang="en-US" smtClean="0">
                <a:ea typeface="ＭＳ Ｐゴシック" panose="020B0600070205080204" pitchFamily="34" charset="-128"/>
              </a:rPr>
            </a:br>
            <a:endParaRPr 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785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r>
              <a:rPr lang="en-CA" dirty="0" smtClean="0"/>
              <a:t>Why are statistics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112838"/>
            <a:ext cx="8686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/>
              <a:t>As an environmental scientist or biologist:</a:t>
            </a:r>
          </a:p>
          <a:p>
            <a:r>
              <a:rPr lang="en-CA" dirty="0"/>
              <a:t>Statistics are an important tool needed when developing and testing your own hypotheses</a:t>
            </a:r>
          </a:p>
          <a:p>
            <a:r>
              <a:rPr lang="en-CA" dirty="0"/>
              <a:t>Necessary for understanding research done in your field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3408167"/>
            <a:ext cx="4724400" cy="3442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9176" y="3664426"/>
            <a:ext cx="4419600" cy="293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46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76200"/>
            <a:ext cx="8229600" cy="1143000"/>
          </a:xfrm>
        </p:spPr>
        <p:txBody>
          <a:bodyPr/>
          <a:lstStyle/>
          <a:p>
            <a:r>
              <a:rPr lang="en-CA" dirty="0" smtClean="0"/>
              <a:t>Why are statistics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990600"/>
            <a:ext cx="5353812" cy="5715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dirty="0"/>
              <a:t>As an informed citizen</a:t>
            </a:r>
          </a:p>
          <a:p>
            <a:r>
              <a:rPr lang="en-CA" dirty="0"/>
              <a:t>Almost all scientific studies rely on statistics, examples include:</a:t>
            </a:r>
          </a:p>
          <a:p>
            <a:pPr lvl="1"/>
            <a:r>
              <a:rPr lang="en-CA" dirty="0"/>
              <a:t>Do </a:t>
            </a:r>
            <a:r>
              <a:rPr lang="en-CA" dirty="0" err="1" smtClean="0"/>
              <a:t>antiretrovirals</a:t>
            </a:r>
            <a:r>
              <a:rPr lang="en-CA" dirty="0" smtClean="0"/>
              <a:t> </a:t>
            </a:r>
            <a:r>
              <a:rPr lang="en-CA" dirty="0"/>
              <a:t>extend life in patients with HIV?</a:t>
            </a:r>
          </a:p>
          <a:p>
            <a:pPr lvl="1"/>
            <a:r>
              <a:rPr lang="en-CA" dirty="0"/>
              <a:t>Do antidepressants work? </a:t>
            </a:r>
          </a:p>
          <a:p>
            <a:pPr lvl="1"/>
            <a:r>
              <a:rPr lang="en-CA" dirty="0"/>
              <a:t>Do vitamins improve health</a:t>
            </a:r>
            <a:r>
              <a:rPr lang="en-CA" dirty="0" smtClean="0"/>
              <a:t>?</a:t>
            </a:r>
          </a:p>
          <a:p>
            <a:pPr lvl="1"/>
            <a:r>
              <a:rPr lang="en-CA" dirty="0" smtClean="0"/>
              <a:t>Are global temperatures significantly increasing?</a:t>
            </a:r>
          </a:p>
          <a:p>
            <a:pPr lvl="1"/>
            <a:r>
              <a:rPr lang="en-CA" dirty="0" smtClean="0"/>
              <a:t>Do </a:t>
            </a:r>
            <a:r>
              <a:rPr lang="en-CA" dirty="0"/>
              <a:t>most Americans think President Obama is doing a good job?</a:t>
            </a:r>
            <a:endParaRPr lang="en-US" dirty="0"/>
          </a:p>
        </p:txBody>
      </p:sp>
      <p:pic>
        <p:nvPicPr>
          <p:cNvPr id="1026" name="Picture 2" descr="http://canigivemydog.com/wp-content/uploads/2012/06/Can-I-give-my-dog-Centr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5012" y="9144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rchives.com/genealogy/images/obama_genealogy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0" y="3962401"/>
            <a:ext cx="1905000" cy="25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34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2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my dissertation work</a:t>
            </a:r>
          </a:p>
          <a:p>
            <a:r>
              <a:rPr lang="en-US" dirty="0" smtClean="0"/>
              <a:t>Talk about the need for statistics</a:t>
            </a:r>
          </a:p>
          <a:p>
            <a:r>
              <a:rPr lang="en-US" dirty="0" smtClean="0"/>
              <a:t>Talk about convenience sampling &amp; best practices in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7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 descr="http://img.timeinc.net/time/magazine/archive/covers/2013/1101131209_60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282" y="979457"/>
            <a:ext cx="3978505" cy="5287993"/>
          </a:xfrm>
          <a:prstGeom prst="rect">
            <a:avLst/>
          </a:pr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timedotcom.files.wordpress.com/2014/07/invasive_cover.jpg?w=101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9511" y="1015663"/>
            <a:ext cx="3970167" cy="52879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1184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Focus of my dissertation: </a:t>
            </a:r>
          </a:p>
          <a:p>
            <a:r>
              <a:rPr lang="en-US" sz="3000" b="1" dirty="0"/>
              <a:t>I</a:t>
            </a:r>
            <a:r>
              <a:rPr lang="en-US" sz="3000" b="1" dirty="0" smtClean="0"/>
              <a:t>nteractions between deer, invaders &amp; native species</a:t>
            </a:r>
            <a:endParaRPr 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-130063" y="6267450"/>
            <a:ext cx="5127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Loss of herbivore-predator interactions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11856" y="6267450"/>
            <a:ext cx="5127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Novel species interactions</a:t>
            </a:r>
            <a:endParaRPr lang="en-US" sz="2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5"/>
          <a:stretch/>
        </p:blipFill>
        <p:spPr>
          <a:xfrm>
            <a:off x="4997330" y="2418348"/>
            <a:ext cx="3639371" cy="25867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03368" y="618621"/>
            <a:ext cx="328863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Management:</a:t>
            </a:r>
          </a:p>
          <a:p>
            <a:r>
              <a:rPr lang="en-US" sz="2800" dirty="0" smtClean="0"/>
              <a:t>Is control necessary?</a:t>
            </a:r>
          </a:p>
          <a:p>
            <a:endParaRPr lang="en-US" sz="2800" b="1" dirty="0" smtClean="0"/>
          </a:p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Basic ecology:</a:t>
            </a:r>
          </a:p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Importance of species interactions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egarding species interactions</a:t>
            </a:r>
          </a:p>
          <a:p>
            <a:endParaRPr lang="en-US" sz="28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800" b="1" dirty="0" smtClean="0"/>
              <a:t>Epistemology: </a:t>
            </a:r>
          </a:p>
          <a:p>
            <a:r>
              <a:rPr lang="en-US" sz="2800" dirty="0" smtClean="0"/>
              <a:t>What do our (short-term) experiments miss?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558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1059</Words>
  <Application>Microsoft Office PowerPoint</Application>
  <PresentationFormat>Widescreen</PresentationFormat>
  <Paragraphs>252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ＭＳ Ｐゴシック</vt:lpstr>
      <vt:lpstr>Arial</vt:lpstr>
      <vt:lpstr>Calibri</vt:lpstr>
      <vt:lpstr>Calibri Light</vt:lpstr>
      <vt:lpstr>Helvetica</vt:lpstr>
      <vt:lpstr>Verdana</vt:lpstr>
      <vt:lpstr>Office Theme</vt:lpstr>
      <vt:lpstr>Introduction to statistics </vt:lpstr>
      <vt:lpstr>Goals of statistics</vt:lpstr>
      <vt:lpstr>Statistics is also about good scientific practice</vt:lpstr>
      <vt:lpstr>A sample of convenience is a collection of individuals that happen to be available at the time. </vt:lpstr>
      <vt:lpstr>Why are statistics important?</vt:lpstr>
      <vt:lpstr>Why are statistics important?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role of statistics in this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is variation between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Next Lecture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lisanjie2</dc:creator>
  <cp:lastModifiedBy>lisanjie2</cp:lastModifiedBy>
  <cp:revision>10</cp:revision>
  <dcterms:created xsi:type="dcterms:W3CDTF">2016-08-23T15:06:23Z</dcterms:created>
  <dcterms:modified xsi:type="dcterms:W3CDTF">2016-08-23T16:32:45Z</dcterms:modified>
</cp:coreProperties>
</file>